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67" r:id="rId4"/>
    <p:sldId id="264" r:id="rId5"/>
    <p:sldId id="258" r:id="rId6"/>
    <p:sldId id="259" r:id="rId7"/>
    <p:sldId id="260" r:id="rId8"/>
    <p:sldId id="268" r:id="rId9"/>
    <p:sldId id="269" r:id="rId10"/>
    <p:sldId id="262" r:id="rId11"/>
  </p:sldIdLst>
  <p:sldSz cx="18288000" cy="10287000"/>
  <p:notesSz cx="6858000" cy="9144000"/>
  <p:embeddedFontLst>
    <p:embeddedFont>
      <p:font typeface="Days" panose="02000505050000020004" charset="0"/>
      <p:regular r:id="rId13"/>
    </p:embeddedFont>
    <p:embeddedFont>
      <p:font typeface="Open Sauce Light" panose="020B0604020202020204" charset="0"/>
      <p:regular r:id="rId14"/>
    </p:embeddedFont>
    <p:embeddedFont>
      <p:font typeface="Open Sauce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68EE9-DB6C-4F77-AF77-A93CED0322E8}"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FDBAF-C219-40A0-8C4C-49EB90B41AA6}" type="slidenum">
              <a:rPr lang="en-IN" smtClean="0"/>
              <a:t>‹#›</a:t>
            </a:fld>
            <a:endParaRPr lang="en-IN"/>
          </a:p>
        </p:txBody>
      </p:sp>
    </p:spTree>
    <p:extLst>
      <p:ext uri="{BB962C8B-B14F-4D97-AF65-F5344CB8AC3E}">
        <p14:creationId xmlns:p14="http://schemas.microsoft.com/office/powerpoint/2010/main" val="2361744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FDBAF-C219-40A0-8C4C-49EB90B41AA6}" type="slidenum">
              <a:rPr lang="en-IN" smtClean="0"/>
              <a:t>1</a:t>
            </a:fld>
            <a:endParaRPr lang="en-IN"/>
          </a:p>
        </p:txBody>
      </p:sp>
    </p:spTree>
    <p:extLst>
      <p:ext uri="{BB962C8B-B14F-4D97-AF65-F5344CB8AC3E}">
        <p14:creationId xmlns:p14="http://schemas.microsoft.com/office/powerpoint/2010/main" val="115717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FDBAF-C219-40A0-8C4C-49EB90B41AA6}" type="slidenum">
              <a:rPr lang="en-IN" smtClean="0"/>
              <a:t>2</a:t>
            </a:fld>
            <a:endParaRPr lang="en-IN"/>
          </a:p>
        </p:txBody>
      </p:sp>
    </p:spTree>
    <p:extLst>
      <p:ext uri="{BB962C8B-B14F-4D97-AF65-F5344CB8AC3E}">
        <p14:creationId xmlns:p14="http://schemas.microsoft.com/office/powerpoint/2010/main" val="213661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FDBAF-C219-40A0-8C4C-49EB90B41AA6}" type="slidenum">
              <a:rPr lang="en-IN" smtClean="0"/>
              <a:t>3</a:t>
            </a:fld>
            <a:endParaRPr lang="en-IN"/>
          </a:p>
        </p:txBody>
      </p:sp>
    </p:spTree>
    <p:extLst>
      <p:ext uri="{BB962C8B-B14F-4D97-AF65-F5344CB8AC3E}">
        <p14:creationId xmlns:p14="http://schemas.microsoft.com/office/powerpoint/2010/main" val="3301051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app.powerbi.com/view?r=eyJrIjoiZWE1YzM1ZGYtNjQ0Zi00MjMzLWIyMWEtNmE4MDhiYmVlYzk3IiwidCI6ImM2ZTU0OWIzLTVmNDUtNDAzMi1hYWU5LWQ0MjQ0ZGM1YjJjNCJ9"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1" y="-370712"/>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3"/>
            <a:stretch>
              <a:fillRect l="-9549" t="-14710" r="-62593" b="-49091"/>
            </a:stretch>
          </a:blipFill>
        </p:spPr>
      </p:sp>
      <p:sp>
        <p:nvSpPr>
          <p:cNvPr id="5" name="TextBox 5"/>
          <p:cNvSpPr txBox="1"/>
          <p:nvPr/>
        </p:nvSpPr>
        <p:spPr>
          <a:xfrm>
            <a:off x="1143000" y="4502298"/>
            <a:ext cx="11430000" cy="1282402"/>
          </a:xfrm>
          <a:prstGeom prst="rect">
            <a:avLst/>
          </a:prstGeom>
        </p:spPr>
        <p:txBody>
          <a:bodyPr wrap="square" lIns="0" tIns="0" rIns="0" bIns="0" rtlCol="0" anchor="t">
            <a:spAutoFit/>
          </a:bodyPr>
          <a:lstStyle/>
          <a:p>
            <a:pPr algn="just">
              <a:lnSpc>
                <a:spcPts val="9950"/>
              </a:lnSpc>
            </a:pPr>
            <a:r>
              <a:rPr lang="en-US" sz="9045" spc="334" dirty="0">
                <a:solidFill>
                  <a:srgbClr val="FFFFFF"/>
                </a:solidFill>
                <a:latin typeface="Days"/>
              </a:rPr>
              <a:t>Shield Insurance</a:t>
            </a:r>
          </a:p>
        </p:txBody>
      </p:sp>
      <p:pic>
        <p:nvPicPr>
          <p:cNvPr id="10" name="Picture 9">
            <a:extLst>
              <a:ext uri="{FF2B5EF4-FFF2-40B4-BE49-F238E27FC236}">
                <a16:creationId xmlns:a16="http://schemas.microsoft.com/office/drawing/2014/main" id="{D0AD5529-CD37-6A99-59E2-577569431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257300"/>
            <a:ext cx="22098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IN" dirty="0"/>
          </a:p>
        </p:txBody>
      </p:sp>
      <p:sp>
        <p:nvSpPr>
          <p:cNvPr id="18" name="TextBox 18"/>
          <p:cNvSpPr txBox="1"/>
          <p:nvPr/>
        </p:nvSpPr>
        <p:spPr>
          <a:xfrm>
            <a:off x="5524170" y="4229100"/>
            <a:ext cx="7239660" cy="1201733"/>
          </a:xfrm>
          <a:prstGeom prst="rect">
            <a:avLst/>
          </a:prstGeom>
        </p:spPr>
        <p:txBody>
          <a:bodyPr lIns="0" tIns="0" rIns="0" bIns="0" rtlCol="0" anchor="t">
            <a:spAutoFit/>
          </a:bodyPr>
          <a:lstStyle/>
          <a:p>
            <a:pPr algn="ctr">
              <a:lnSpc>
                <a:spcPts val="9212"/>
              </a:lnSpc>
            </a:pPr>
            <a:r>
              <a:rPr lang="en-US" sz="8374" spc="334" dirty="0">
                <a:solidFill>
                  <a:srgbClr val="FFFFFF"/>
                </a:solidFill>
                <a:latin typeface="Open Sauce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57200" y="9105900"/>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
        <p:nvSpPr>
          <p:cNvPr id="7" name="AutoShape 7"/>
          <p:cNvSpPr/>
          <p:nvPr/>
        </p:nvSpPr>
        <p:spPr>
          <a:xfrm flipH="1">
            <a:off x="10123065" y="1485900"/>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9556102" y="2208354"/>
            <a:ext cx="9481361" cy="769441"/>
          </a:xfrm>
          <a:prstGeom prst="rect">
            <a:avLst/>
          </a:prstGeom>
        </p:spPr>
        <p:txBody>
          <a:bodyPr wrap="square" lIns="0" tIns="0" rIns="0" bIns="0" rtlCol="0" anchor="t">
            <a:spAutoFit/>
          </a:bodyPr>
          <a:lstStyle/>
          <a:p>
            <a:pPr>
              <a:lnSpc>
                <a:spcPts val="6049"/>
              </a:lnSpc>
            </a:pPr>
            <a:r>
              <a:rPr lang="en-US" sz="5499" spc="175" dirty="0">
                <a:solidFill>
                  <a:srgbClr val="FFFFFF"/>
                </a:solidFill>
                <a:latin typeface="Open Sauce Medium"/>
              </a:rPr>
              <a:t>About Shield Insurance</a:t>
            </a:r>
          </a:p>
        </p:txBody>
      </p:sp>
      <p:sp>
        <p:nvSpPr>
          <p:cNvPr id="9" name="TextBox 9"/>
          <p:cNvSpPr txBox="1"/>
          <p:nvPr/>
        </p:nvSpPr>
        <p:spPr>
          <a:xfrm>
            <a:off x="10403198" y="3614138"/>
            <a:ext cx="7469735" cy="4560223"/>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en-US" sz="2000" dirty="0">
                <a:solidFill>
                  <a:srgbClr val="FFFFFF"/>
                </a:solidFill>
                <a:latin typeface="Open Sauce Light"/>
              </a:rPr>
              <a:t>SHIELD is a leading IRDA – licensed insurance brokerage company with decades of collective experience.</a:t>
            </a:r>
          </a:p>
          <a:p>
            <a:pPr marL="285750" indent="-285750">
              <a:lnSpc>
                <a:spcPct val="150000"/>
              </a:lnSpc>
              <a:buFont typeface="Arial" panose="020B0604020202020204" pitchFamily="34" charset="0"/>
              <a:buChar char="•"/>
            </a:pPr>
            <a:r>
              <a:rPr lang="en-US" sz="2000" dirty="0">
                <a:solidFill>
                  <a:srgbClr val="FFFFFF"/>
                </a:solidFill>
                <a:latin typeface="Open Sauce Light"/>
              </a:rPr>
              <a:t>It offer customized and affordable insurance solutions to protect your business against potential risks and damages, providing you with peace of mind.</a:t>
            </a:r>
          </a:p>
          <a:p>
            <a:pPr marL="285750" indent="-285750">
              <a:lnSpc>
                <a:spcPct val="150000"/>
              </a:lnSpc>
              <a:buFont typeface="Arial" panose="020B0604020202020204" pitchFamily="34" charset="0"/>
              <a:buChar char="•"/>
            </a:pPr>
            <a:r>
              <a:rPr lang="en-US" sz="2000" dirty="0">
                <a:solidFill>
                  <a:srgbClr val="FFFFFF"/>
                </a:solidFill>
                <a:latin typeface="Open Sauce Light"/>
              </a:rPr>
              <a:t>It has team of experts who are well-versed in the domain and are backed by top insurance partners who are dedicated to providing timely, cost – effective, and customized solutions to shield your business against potential risks and damages.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5400000">
            <a:off x="8046708" y="422652"/>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10208665" y="2552700"/>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10058400" y="3162300"/>
            <a:ext cx="9481361" cy="769441"/>
          </a:xfrm>
          <a:prstGeom prst="rect">
            <a:avLst/>
          </a:prstGeom>
        </p:spPr>
        <p:txBody>
          <a:bodyPr wrap="square" lIns="0" tIns="0" rIns="0" bIns="0" rtlCol="0" anchor="t">
            <a:spAutoFit/>
          </a:bodyPr>
          <a:lstStyle/>
          <a:p>
            <a:pPr>
              <a:lnSpc>
                <a:spcPts val="6049"/>
              </a:lnSpc>
            </a:pPr>
            <a:r>
              <a:rPr lang="en-US" sz="5499" spc="175" dirty="0">
                <a:solidFill>
                  <a:srgbClr val="FFFFFF"/>
                </a:solidFill>
                <a:latin typeface="Open Sauce Medium"/>
              </a:rPr>
              <a:t>Markets</a:t>
            </a:r>
          </a:p>
        </p:txBody>
      </p:sp>
      <p:sp>
        <p:nvSpPr>
          <p:cNvPr id="9" name="TextBox 9"/>
          <p:cNvSpPr txBox="1"/>
          <p:nvPr/>
        </p:nvSpPr>
        <p:spPr>
          <a:xfrm>
            <a:off x="10167054" y="4152707"/>
            <a:ext cx="5945735" cy="3603038"/>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en-US" sz="3200" dirty="0">
                <a:solidFill>
                  <a:srgbClr val="FFFFFF"/>
                </a:solidFill>
                <a:latin typeface="Open Sauce Light"/>
              </a:rPr>
              <a:t>Chennai</a:t>
            </a:r>
          </a:p>
          <a:p>
            <a:pPr marL="285750" indent="-285750">
              <a:lnSpc>
                <a:spcPct val="150000"/>
              </a:lnSpc>
              <a:buFont typeface="Arial" panose="020B0604020202020204" pitchFamily="34" charset="0"/>
              <a:buChar char="•"/>
            </a:pPr>
            <a:r>
              <a:rPr lang="en-US" sz="3200" dirty="0">
                <a:solidFill>
                  <a:srgbClr val="FFFFFF"/>
                </a:solidFill>
                <a:latin typeface="Open Sauce Light"/>
              </a:rPr>
              <a:t>Delhi NCR</a:t>
            </a:r>
          </a:p>
          <a:p>
            <a:pPr marL="285750" indent="-285750">
              <a:lnSpc>
                <a:spcPct val="150000"/>
              </a:lnSpc>
              <a:buFont typeface="Arial" panose="020B0604020202020204" pitchFamily="34" charset="0"/>
              <a:buChar char="•"/>
            </a:pPr>
            <a:r>
              <a:rPr lang="en-US" sz="3200" dirty="0">
                <a:solidFill>
                  <a:srgbClr val="FFFFFF"/>
                </a:solidFill>
                <a:latin typeface="Open Sauce Light"/>
              </a:rPr>
              <a:t>Hyderabad</a:t>
            </a:r>
          </a:p>
          <a:p>
            <a:pPr marL="285750" indent="-285750">
              <a:lnSpc>
                <a:spcPct val="150000"/>
              </a:lnSpc>
              <a:buFont typeface="Arial" panose="020B0604020202020204" pitchFamily="34" charset="0"/>
              <a:buChar char="•"/>
            </a:pPr>
            <a:r>
              <a:rPr lang="en-US" sz="3200" dirty="0">
                <a:solidFill>
                  <a:srgbClr val="FFFFFF"/>
                </a:solidFill>
                <a:latin typeface="Open Sauce Light"/>
              </a:rPr>
              <a:t>Indore</a:t>
            </a:r>
          </a:p>
          <a:p>
            <a:pPr marL="285750" indent="-285750">
              <a:lnSpc>
                <a:spcPct val="150000"/>
              </a:lnSpc>
              <a:buFont typeface="Arial" panose="020B0604020202020204" pitchFamily="34" charset="0"/>
              <a:buChar char="•"/>
            </a:pPr>
            <a:r>
              <a:rPr lang="en-US" sz="3200" dirty="0">
                <a:solidFill>
                  <a:srgbClr val="FFFFFF"/>
                </a:solidFill>
                <a:latin typeface="Open Sauce Light"/>
              </a:rPr>
              <a:t>Mumbai</a:t>
            </a:r>
          </a:p>
        </p:txBody>
      </p:sp>
    </p:spTree>
    <p:extLst>
      <p:ext uri="{BB962C8B-B14F-4D97-AF65-F5344CB8AC3E}">
        <p14:creationId xmlns:p14="http://schemas.microsoft.com/office/powerpoint/2010/main" val="3064407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25" name="TextBox 25"/>
          <p:cNvSpPr txBox="1"/>
          <p:nvPr/>
        </p:nvSpPr>
        <p:spPr>
          <a:xfrm>
            <a:off x="4038600" y="1866900"/>
            <a:ext cx="10444167" cy="880254"/>
          </a:xfrm>
          <a:prstGeom prst="rect">
            <a:avLst/>
          </a:prstGeom>
        </p:spPr>
        <p:txBody>
          <a:bodyPr lIns="0" tIns="0" rIns="0" bIns="0" rtlCol="0" anchor="t">
            <a:spAutoFit/>
          </a:bodyPr>
          <a:lstStyle/>
          <a:p>
            <a:pPr marL="0" lvl="0" indent="0" algn="ctr">
              <a:lnSpc>
                <a:spcPts val="7236"/>
              </a:lnSpc>
              <a:spcBef>
                <a:spcPct val="0"/>
              </a:spcBef>
            </a:pPr>
            <a:r>
              <a:rPr lang="en-US" sz="5243" spc="146" dirty="0">
                <a:solidFill>
                  <a:srgbClr val="010101"/>
                </a:solidFill>
                <a:latin typeface="Open Sauce Medium"/>
              </a:rPr>
              <a:t>Policies</a:t>
            </a:r>
          </a:p>
        </p:txBody>
      </p:sp>
      <p:graphicFrame>
        <p:nvGraphicFramePr>
          <p:cNvPr id="27" name="Table 26">
            <a:extLst>
              <a:ext uri="{FF2B5EF4-FFF2-40B4-BE49-F238E27FC236}">
                <a16:creationId xmlns:a16="http://schemas.microsoft.com/office/drawing/2014/main" id="{C3E84C42-430B-305B-0F29-79F2AE0FA2B4}"/>
              </a:ext>
            </a:extLst>
          </p:cNvPr>
          <p:cNvGraphicFramePr>
            <a:graphicFrameLocks noGrp="1"/>
          </p:cNvGraphicFramePr>
          <p:nvPr>
            <p:extLst>
              <p:ext uri="{D42A27DB-BD31-4B8C-83A1-F6EECF244321}">
                <p14:modId xmlns:p14="http://schemas.microsoft.com/office/powerpoint/2010/main" val="3008086519"/>
              </p:ext>
            </p:extLst>
          </p:nvPr>
        </p:nvGraphicFramePr>
        <p:xfrm>
          <a:off x="3355183" y="3360937"/>
          <a:ext cx="11811000" cy="4741423"/>
        </p:xfrm>
        <a:graphic>
          <a:graphicData uri="http://schemas.openxmlformats.org/drawingml/2006/table">
            <a:tbl>
              <a:tblPr firstRow="1" bandRow="1">
                <a:tableStyleId>{775DCB02-9BB8-47FD-8907-85C794F793BA}</a:tableStyleId>
              </a:tblPr>
              <a:tblGrid>
                <a:gridCol w="2276467">
                  <a:extLst>
                    <a:ext uri="{9D8B030D-6E8A-4147-A177-3AD203B41FA5}">
                      <a16:colId xmlns:a16="http://schemas.microsoft.com/office/drawing/2014/main" val="2356999631"/>
                    </a:ext>
                  </a:extLst>
                </a:gridCol>
                <a:gridCol w="4810133">
                  <a:extLst>
                    <a:ext uri="{9D8B030D-6E8A-4147-A177-3AD203B41FA5}">
                      <a16:colId xmlns:a16="http://schemas.microsoft.com/office/drawing/2014/main" val="2785767095"/>
                    </a:ext>
                  </a:extLst>
                </a:gridCol>
                <a:gridCol w="4724400">
                  <a:extLst>
                    <a:ext uri="{9D8B030D-6E8A-4147-A177-3AD203B41FA5}">
                      <a16:colId xmlns:a16="http://schemas.microsoft.com/office/drawing/2014/main" val="2929129804"/>
                    </a:ext>
                  </a:extLst>
                </a:gridCol>
              </a:tblGrid>
              <a:tr h="626623">
                <a:tc>
                  <a:txBody>
                    <a:bodyPr/>
                    <a:lstStyle/>
                    <a:p>
                      <a:pPr algn="l"/>
                      <a:r>
                        <a:rPr lang="en-US" sz="2800" dirty="0" err="1"/>
                        <a:t>Policy_id</a:t>
                      </a:r>
                      <a:endParaRPr lang="en-IN" sz="2800" dirty="0"/>
                    </a:p>
                  </a:txBody>
                  <a:tcPr/>
                </a:tc>
                <a:tc>
                  <a:txBody>
                    <a:bodyPr/>
                    <a:lstStyle/>
                    <a:p>
                      <a:pPr algn="l"/>
                      <a:r>
                        <a:rPr lang="en-IN" sz="2800" dirty="0" err="1"/>
                        <a:t>Base_Coverage_Amount</a:t>
                      </a:r>
                      <a:r>
                        <a:rPr lang="en-IN" sz="2800" dirty="0"/>
                        <a:t>(INR)</a:t>
                      </a:r>
                    </a:p>
                  </a:txBody>
                  <a:tcPr/>
                </a:tc>
                <a:tc>
                  <a:txBody>
                    <a:bodyPr/>
                    <a:lstStyle/>
                    <a:p>
                      <a:pPr algn="l"/>
                      <a:r>
                        <a:rPr lang="en-IN" sz="2800" dirty="0" err="1"/>
                        <a:t>Base_Premium_Amount</a:t>
                      </a:r>
                      <a:r>
                        <a:rPr lang="en-IN" sz="2800" dirty="0"/>
                        <a:t>(INR)</a:t>
                      </a:r>
                    </a:p>
                  </a:txBody>
                  <a:tcPr/>
                </a:tc>
                <a:extLst>
                  <a:ext uri="{0D108BD9-81ED-4DB2-BD59-A6C34878D82A}">
                    <a16:rowId xmlns:a16="http://schemas.microsoft.com/office/drawing/2014/main" val="689232239"/>
                  </a:ext>
                </a:extLst>
              </a:tr>
              <a:tr h="450689">
                <a:tc>
                  <a:txBody>
                    <a:bodyPr/>
                    <a:lstStyle/>
                    <a:p>
                      <a:pPr algn="l"/>
                      <a:r>
                        <a:rPr lang="en-IN" sz="2400" dirty="0"/>
                        <a:t>POL4321HEL</a:t>
                      </a:r>
                    </a:p>
                  </a:txBody>
                  <a:tcPr/>
                </a:tc>
                <a:tc>
                  <a:txBody>
                    <a:bodyPr/>
                    <a:lstStyle/>
                    <a:p>
                      <a:pPr algn="r"/>
                      <a:r>
                        <a:rPr lang="en-IN" sz="2400" dirty="0"/>
                        <a:t>200000</a:t>
                      </a:r>
                    </a:p>
                  </a:txBody>
                  <a:tcPr/>
                </a:tc>
                <a:tc>
                  <a:txBody>
                    <a:bodyPr/>
                    <a:lstStyle/>
                    <a:p>
                      <a:pPr algn="r"/>
                      <a:r>
                        <a:rPr lang="en-IN" sz="2400" dirty="0"/>
                        <a:t>5000</a:t>
                      </a:r>
                    </a:p>
                  </a:txBody>
                  <a:tcPr/>
                </a:tc>
                <a:extLst>
                  <a:ext uri="{0D108BD9-81ED-4DB2-BD59-A6C34878D82A}">
                    <a16:rowId xmlns:a16="http://schemas.microsoft.com/office/drawing/2014/main" val="3761128854"/>
                  </a:ext>
                </a:extLst>
              </a:tr>
              <a:tr h="450689">
                <a:tc>
                  <a:txBody>
                    <a:bodyPr/>
                    <a:lstStyle/>
                    <a:p>
                      <a:pPr algn="l"/>
                      <a:r>
                        <a:rPr lang="en-IN" sz="2400" dirty="0"/>
                        <a:t>POL4331HEL</a:t>
                      </a:r>
                    </a:p>
                  </a:txBody>
                  <a:tcPr/>
                </a:tc>
                <a:tc>
                  <a:txBody>
                    <a:bodyPr/>
                    <a:lstStyle/>
                    <a:p>
                      <a:pPr algn="r"/>
                      <a:r>
                        <a:rPr lang="en-IN" sz="2400" dirty="0"/>
                        <a:t>300000</a:t>
                      </a:r>
                    </a:p>
                  </a:txBody>
                  <a:tcPr/>
                </a:tc>
                <a:tc>
                  <a:txBody>
                    <a:bodyPr/>
                    <a:lstStyle/>
                    <a:p>
                      <a:pPr algn="r"/>
                      <a:r>
                        <a:rPr lang="en-IN" sz="2400" dirty="0"/>
                        <a:t>7500</a:t>
                      </a:r>
                    </a:p>
                  </a:txBody>
                  <a:tcPr/>
                </a:tc>
                <a:extLst>
                  <a:ext uri="{0D108BD9-81ED-4DB2-BD59-A6C34878D82A}">
                    <a16:rowId xmlns:a16="http://schemas.microsoft.com/office/drawing/2014/main" val="1428134339"/>
                  </a:ext>
                </a:extLst>
              </a:tr>
              <a:tr h="450689">
                <a:tc>
                  <a:txBody>
                    <a:bodyPr/>
                    <a:lstStyle/>
                    <a:p>
                      <a:pPr algn="l"/>
                      <a:r>
                        <a:rPr lang="en-IN" sz="2400" dirty="0"/>
                        <a:t>POL3309HEL</a:t>
                      </a:r>
                    </a:p>
                  </a:txBody>
                  <a:tcPr/>
                </a:tc>
                <a:tc>
                  <a:txBody>
                    <a:bodyPr/>
                    <a:lstStyle/>
                    <a:p>
                      <a:pPr algn="r"/>
                      <a:r>
                        <a:rPr lang="en-IN" sz="2400" dirty="0"/>
                        <a:t>500000</a:t>
                      </a:r>
                    </a:p>
                  </a:txBody>
                  <a:tcPr/>
                </a:tc>
                <a:tc>
                  <a:txBody>
                    <a:bodyPr/>
                    <a:lstStyle/>
                    <a:p>
                      <a:pPr algn="r"/>
                      <a:r>
                        <a:rPr lang="en-IN" sz="2400" dirty="0"/>
                        <a:t>12000</a:t>
                      </a:r>
                    </a:p>
                  </a:txBody>
                  <a:tcPr/>
                </a:tc>
                <a:extLst>
                  <a:ext uri="{0D108BD9-81ED-4DB2-BD59-A6C34878D82A}">
                    <a16:rowId xmlns:a16="http://schemas.microsoft.com/office/drawing/2014/main" val="1267255871"/>
                  </a:ext>
                </a:extLst>
              </a:tr>
              <a:tr h="450689">
                <a:tc>
                  <a:txBody>
                    <a:bodyPr/>
                    <a:lstStyle/>
                    <a:p>
                      <a:pPr algn="l"/>
                      <a:r>
                        <a:rPr lang="en-IN" sz="2400" dirty="0"/>
                        <a:t>POL5319HEL</a:t>
                      </a:r>
                    </a:p>
                  </a:txBody>
                  <a:tcPr/>
                </a:tc>
                <a:tc>
                  <a:txBody>
                    <a:bodyPr/>
                    <a:lstStyle/>
                    <a:p>
                      <a:pPr algn="r"/>
                      <a:r>
                        <a:rPr lang="en-IN" sz="2400" dirty="0"/>
                        <a:t>750000</a:t>
                      </a:r>
                    </a:p>
                  </a:txBody>
                  <a:tcPr/>
                </a:tc>
                <a:tc>
                  <a:txBody>
                    <a:bodyPr/>
                    <a:lstStyle/>
                    <a:p>
                      <a:pPr algn="r"/>
                      <a:r>
                        <a:rPr lang="en-IN" sz="2400" dirty="0"/>
                        <a:t>16700</a:t>
                      </a:r>
                    </a:p>
                  </a:txBody>
                  <a:tcPr/>
                </a:tc>
                <a:extLst>
                  <a:ext uri="{0D108BD9-81ED-4DB2-BD59-A6C34878D82A}">
                    <a16:rowId xmlns:a16="http://schemas.microsoft.com/office/drawing/2014/main" val="580724253"/>
                  </a:ext>
                </a:extLst>
              </a:tr>
              <a:tr h="450689">
                <a:tc>
                  <a:txBody>
                    <a:bodyPr/>
                    <a:lstStyle/>
                    <a:p>
                      <a:pPr algn="l"/>
                      <a:r>
                        <a:rPr lang="en-IN" sz="2400" dirty="0"/>
                        <a:t>POL6303HEL</a:t>
                      </a:r>
                    </a:p>
                  </a:txBody>
                  <a:tcPr/>
                </a:tc>
                <a:tc>
                  <a:txBody>
                    <a:bodyPr/>
                    <a:lstStyle/>
                    <a:p>
                      <a:pPr algn="r"/>
                      <a:r>
                        <a:rPr lang="en-IN" sz="2400" dirty="0"/>
                        <a:t>1000000</a:t>
                      </a:r>
                    </a:p>
                  </a:txBody>
                  <a:tcPr/>
                </a:tc>
                <a:tc>
                  <a:txBody>
                    <a:bodyPr/>
                    <a:lstStyle/>
                    <a:p>
                      <a:pPr algn="r"/>
                      <a:r>
                        <a:rPr lang="en-IN" sz="2400" dirty="0"/>
                        <a:t>21500</a:t>
                      </a:r>
                    </a:p>
                  </a:txBody>
                  <a:tcPr/>
                </a:tc>
                <a:extLst>
                  <a:ext uri="{0D108BD9-81ED-4DB2-BD59-A6C34878D82A}">
                    <a16:rowId xmlns:a16="http://schemas.microsoft.com/office/drawing/2014/main" val="4239917292"/>
                  </a:ext>
                </a:extLst>
              </a:tr>
              <a:tr h="450689">
                <a:tc>
                  <a:txBody>
                    <a:bodyPr/>
                    <a:lstStyle/>
                    <a:p>
                      <a:pPr algn="l"/>
                      <a:r>
                        <a:rPr lang="en-IN" sz="2400" dirty="0"/>
                        <a:t>POL6093HEL</a:t>
                      </a:r>
                    </a:p>
                  </a:txBody>
                  <a:tcPr/>
                </a:tc>
                <a:tc>
                  <a:txBody>
                    <a:bodyPr/>
                    <a:lstStyle/>
                    <a:p>
                      <a:pPr algn="r"/>
                      <a:r>
                        <a:rPr lang="en-IN" sz="2400" dirty="0"/>
                        <a:t>1500000</a:t>
                      </a:r>
                    </a:p>
                  </a:txBody>
                  <a:tcPr/>
                </a:tc>
                <a:tc>
                  <a:txBody>
                    <a:bodyPr/>
                    <a:lstStyle/>
                    <a:p>
                      <a:pPr algn="r"/>
                      <a:r>
                        <a:rPr lang="en-IN" sz="2400" dirty="0"/>
                        <a:t>31700</a:t>
                      </a:r>
                    </a:p>
                  </a:txBody>
                  <a:tcPr/>
                </a:tc>
                <a:extLst>
                  <a:ext uri="{0D108BD9-81ED-4DB2-BD59-A6C34878D82A}">
                    <a16:rowId xmlns:a16="http://schemas.microsoft.com/office/drawing/2014/main" val="219894847"/>
                  </a:ext>
                </a:extLst>
              </a:tr>
              <a:tr h="450689">
                <a:tc>
                  <a:txBody>
                    <a:bodyPr/>
                    <a:lstStyle/>
                    <a:p>
                      <a:pPr algn="l"/>
                      <a:r>
                        <a:rPr lang="en-IN" sz="2400" dirty="0"/>
                        <a:t>POL9221HEL</a:t>
                      </a:r>
                    </a:p>
                  </a:txBody>
                  <a:tcPr/>
                </a:tc>
                <a:tc>
                  <a:txBody>
                    <a:bodyPr/>
                    <a:lstStyle/>
                    <a:p>
                      <a:pPr algn="r"/>
                      <a:r>
                        <a:rPr lang="en-IN" sz="2400" dirty="0"/>
                        <a:t>2500000</a:t>
                      </a:r>
                    </a:p>
                  </a:txBody>
                  <a:tcPr/>
                </a:tc>
                <a:tc>
                  <a:txBody>
                    <a:bodyPr/>
                    <a:lstStyle/>
                    <a:p>
                      <a:pPr algn="r"/>
                      <a:r>
                        <a:rPr lang="en-IN" sz="2400" dirty="0"/>
                        <a:t>42500</a:t>
                      </a:r>
                    </a:p>
                  </a:txBody>
                  <a:tcPr/>
                </a:tc>
                <a:extLst>
                  <a:ext uri="{0D108BD9-81ED-4DB2-BD59-A6C34878D82A}">
                    <a16:rowId xmlns:a16="http://schemas.microsoft.com/office/drawing/2014/main" val="4160451481"/>
                  </a:ext>
                </a:extLst>
              </a:tr>
              <a:tr h="450689">
                <a:tc>
                  <a:txBody>
                    <a:bodyPr/>
                    <a:lstStyle/>
                    <a:p>
                      <a:pPr algn="l"/>
                      <a:r>
                        <a:rPr lang="en-IN" sz="2400" dirty="0"/>
                        <a:t>POL1048HEL</a:t>
                      </a:r>
                    </a:p>
                  </a:txBody>
                  <a:tcPr/>
                </a:tc>
                <a:tc>
                  <a:txBody>
                    <a:bodyPr/>
                    <a:lstStyle/>
                    <a:p>
                      <a:pPr algn="r"/>
                      <a:r>
                        <a:rPr lang="en-IN" sz="2400" dirty="0"/>
                        <a:t>5000000</a:t>
                      </a:r>
                    </a:p>
                  </a:txBody>
                  <a:tcPr/>
                </a:tc>
                <a:tc>
                  <a:txBody>
                    <a:bodyPr/>
                    <a:lstStyle/>
                    <a:p>
                      <a:pPr algn="r"/>
                      <a:r>
                        <a:rPr lang="en-IN" sz="2400" dirty="0"/>
                        <a:t>76500</a:t>
                      </a:r>
                    </a:p>
                  </a:txBody>
                  <a:tcPr/>
                </a:tc>
                <a:extLst>
                  <a:ext uri="{0D108BD9-81ED-4DB2-BD59-A6C34878D82A}">
                    <a16:rowId xmlns:a16="http://schemas.microsoft.com/office/drawing/2014/main" val="872976921"/>
                  </a:ext>
                </a:extLst>
              </a:tr>
              <a:tr h="450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POL2005HEL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2400" dirty="0"/>
                        <a:t>10000000</a:t>
                      </a:r>
                    </a:p>
                  </a:txBody>
                  <a:tcPr/>
                </a:tc>
                <a:tc>
                  <a:txBody>
                    <a:bodyPr/>
                    <a:lstStyle/>
                    <a:p>
                      <a:pPr algn="r"/>
                      <a:r>
                        <a:rPr lang="en-IN" sz="2400" dirty="0"/>
                        <a:t>120000</a:t>
                      </a:r>
                      <a:endParaRPr lang="en-US" sz="2400" dirty="0"/>
                    </a:p>
                  </a:txBody>
                  <a:tcPr/>
                </a:tc>
                <a:extLst>
                  <a:ext uri="{0D108BD9-81ED-4DB2-BD59-A6C34878D82A}">
                    <a16:rowId xmlns:a16="http://schemas.microsoft.com/office/drawing/2014/main" val="2037029255"/>
                  </a:ext>
                </a:extLst>
              </a:tr>
            </a:tbl>
          </a:graphicData>
        </a:graphic>
      </p:graphicFrame>
      <p:graphicFrame>
        <p:nvGraphicFramePr>
          <p:cNvPr id="28" name="Object 27">
            <a:extLst>
              <a:ext uri="{FF2B5EF4-FFF2-40B4-BE49-F238E27FC236}">
                <a16:creationId xmlns:a16="http://schemas.microsoft.com/office/drawing/2014/main" id="{38BB7FA0-745A-A34F-4348-D2349B2A093C}"/>
              </a:ext>
            </a:extLst>
          </p:cNvPr>
          <p:cNvGraphicFramePr>
            <a:graphicFrameLocks noChangeAspect="1"/>
          </p:cNvGraphicFramePr>
          <p:nvPr>
            <p:extLst>
              <p:ext uri="{D42A27DB-BD31-4B8C-83A1-F6EECF244321}">
                <p14:modId xmlns:p14="http://schemas.microsoft.com/office/powerpoint/2010/main" val="3224927723"/>
              </p:ext>
            </p:extLst>
          </p:nvPr>
        </p:nvGraphicFramePr>
        <p:xfrm>
          <a:off x="8529638" y="4956175"/>
          <a:ext cx="1227137" cy="373063"/>
        </p:xfrm>
        <a:graphic>
          <a:graphicData uri="http://schemas.openxmlformats.org/presentationml/2006/ole">
            <mc:AlternateContent xmlns:mc="http://schemas.openxmlformats.org/markup-compatibility/2006">
              <mc:Choice xmlns:v="urn:schemas-microsoft-com:vml" Requires="v">
                <p:oleObj name="Worksheet" r:id="rId4" imgW="1226997" imgH="373301" progId="Excel.Sheet.12">
                  <p:embed/>
                </p:oleObj>
              </mc:Choice>
              <mc:Fallback>
                <p:oleObj name="Worksheet" r:id="rId4" imgW="1226997" imgH="373301" progId="Excel.Sheet.12">
                  <p:embed/>
                  <p:pic>
                    <p:nvPicPr>
                      <p:cNvPr id="0" name=""/>
                      <p:cNvPicPr/>
                      <p:nvPr/>
                    </p:nvPicPr>
                    <p:blipFill>
                      <a:blip r:embed="rId5"/>
                      <a:stretch>
                        <a:fillRect/>
                      </a:stretch>
                    </p:blipFill>
                    <p:spPr>
                      <a:xfrm>
                        <a:off x="8529638" y="4956175"/>
                        <a:ext cx="1227137" cy="373063"/>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4671043" y="6753554"/>
            <a:ext cx="4873500" cy="438786"/>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Open Sauce Medium"/>
              </a:rPr>
              <a:t>Online - App</a:t>
            </a:r>
          </a:p>
        </p:txBody>
      </p:sp>
      <p:grpSp>
        <p:nvGrpSpPr>
          <p:cNvPr id="8" name="Group 8"/>
          <p:cNvGrpSpPr/>
          <p:nvPr/>
        </p:nvGrpSpPr>
        <p:grpSpPr>
          <a:xfrm>
            <a:off x="3417346" y="4493536"/>
            <a:ext cx="898829" cy="939201"/>
            <a:chOff x="0" y="0"/>
            <a:chExt cx="1198439" cy="1252268"/>
          </a:xfrm>
        </p:grpSpPr>
        <p:grpSp>
          <p:nvGrpSpPr>
            <p:cNvPr id="9" name="Group 9"/>
            <p:cNvGrpSpPr/>
            <p:nvPr/>
          </p:nvGrpSpPr>
          <p:grpSpPr>
            <a:xfrm>
              <a:off x="0" y="0"/>
              <a:ext cx="1198439" cy="1252268"/>
              <a:chOff x="0" y="0"/>
              <a:chExt cx="354711" cy="370643"/>
            </a:xfrm>
          </p:grpSpPr>
          <p:sp>
            <p:nvSpPr>
              <p:cNvPr id="10" name="Freeform 10"/>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11" name="TextBox 11"/>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01</a:t>
              </a:r>
            </a:p>
          </p:txBody>
        </p:sp>
      </p:grpSp>
      <p:sp>
        <p:nvSpPr>
          <p:cNvPr id="13" name="TextBox 13"/>
          <p:cNvSpPr txBox="1"/>
          <p:nvPr/>
        </p:nvSpPr>
        <p:spPr>
          <a:xfrm>
            <a:off x="4664102" y="4704714"/>
            <a:ext cx="3736180" cy="438786"/>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Open Sauce Medium"/>
              </a:rPr>
              <a:t>Offline - Agent</a:t>
            </a:r>
          </a:p>
        </p:txBody>
      </p:sp>
      <p:sp>
        <p:nvSpPr>
          <p:cNvPr id="16" name="TextBox 16"/>
          <p:cNvSpPr txBox="1"/>
          <p:nvPr/>
        </p:nvSpPr>
        <p:spPr>
          <a:xfrm>
            <a:off x="10791591" y="4743743"/>
            <a:ext cx="4074611" cy="438786"/>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Open Sauce Medium"/>
              </a:rPr>
              <a:t>Offline - Direct</a:t>
            </a:r>
          </a:p>
        </p:txBody>
      </p:sp>
      <p:sp>
        <p:nvSpPr>
          <p:cNvPr id="18" name="TextBox 18"/>
          <p:cNvSpPr txBox="1"/>
          <p:nvPr/>
        </p:nvSpPr>
        <p:spPr>
          <a:xfrm>
            <a:off x="10776351" y="6685561"/>
            <a:ext cx="5592507" cy="438786"/>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Open Sauce Medium"/>
              </a:rPr>
              <a:t>Online - Website</a:t>
            </a:r>
          </a:p>
        </p:txBody>
      </p:sp>
      <p:grpSp>
        <p:nvGrpSpPr>
          <p:cNvPr id="20" name="Group 20"/>
          <p:cNvGrpSpPr/>
          <p:nvPr/>
        </p:nvGrpSpPr>
        <p:grpSpPr>
          <a:xfrm>
            <a:off x="9565018" y="4478643"/>
            <a:ext cx="898829" cy="939201"/>
            <a:chOff x="0" y="0"/>
            <a:chExt cx="1198439" cy="1252268"/>
          </a:xfrm>
        </p:grpSpPr>
        <p:grpSp>
          <p:nvGrpSpPr>
            <p:cNvPr id="21" name="Group 21"/>
            <p:cNvGrpSpPr/>
            <p:nvPr/>
          </p:nvGrpSpPr>
          <p:grpSpPr>
            <a:xfrm>
              <a:off x="0" y="0"/>
              <a:ext cx="1198439" cy="1252268"/>
              <a:chOff x="0" y="0"/>
              <a:chExt cx="354711" cy="370643"/>
            </a:xfrm>
          </p:grpSpPr>
          <p:sp>
            <p:nvSpPr>
              <p:cNvPr id="22" name="Freeform 2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23" name="TextBox 23"/>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dirty="0">
                  <a:solidFill>
                    <a:srgbClr val="FFFFFF"/>
                  </a:solidFill>
                  <a:latin typeface="Open Sauce Medium"/>
                </a:rPr>
                <a:t>02</a:t>
              </a:r>
            </a:p>
          </p:txBody>
        </p:sp>
      </p:grpSp>
      <p:grpSp>
        <p:nvGrpSpPr>
          <p:cNvPr id="25" name="Group 25"/>
          <p:cNvGrpSpPr/>
          <p:nvPr/>
        </p:nvGrpSpPr>
        <p:grpSpPr>
          <a:xfrm>
            <a:off x="3417346" y="6491288"/>
            <a:ext cx="898829" cy="939201"/>
            <a:chOff x="0" y="0"/>
            <a:chExt cx="1198439" cy="1252268"/>
          </a:xfrm>
        </p:grpSpPr>
        <p:grpSp>
          <p:nvGrpSpPr>
            <p:cNvPr id="26" name="Group 26"/>
            <p:cNvGrpSpPr/>
            <p:nvPr/>
          </p:nvGrpSpPr>
          <p:grpSpPr>
            <a:xfrm>
              <a:off x="0" y="0"/>
              <a:ext cx="1198439" cy="1252268"/>
              <a:chOff x="0" y="0"/>
              <a:chExt cx="354711" cy="370643"/>
            </a:xfrm>
          </p:grpSpPr>
          <p:sp>
            <p:nvSpPr>
              <p:cNvPr id="27" name="Freeform 27"/>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28" name="TextBox 28"/>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03</a:t>
              </a:r>
            </a:p>
          </p:txBody>
        </p:sp>
      </p:grpSp>
      <p:grpSp>
        <p:nvGrpSpPr>
          <p:cNvPr id="30" name="Group 30"/>
          <p:cNvGrpSpPr/>
          <p:nvPr/>
        </p:nvGrpSpPr>
        <p:grpSpPr>
          <a:xfrm>
            <a:off x="9565018" y="6491288"/>
            <a:ext cx="898829" cy="939201"/>
            <a:chOff x="0" y="0"/>
            <a:chExt cx="1198439" cy="1252268"/>
          </a:xfrm>
        </p:grpSpPr>
        <p:grpSp>
          <p:nvGrpSpPr>
            <p:cNvPr id="31" name="Group 31"/>
            <p:cNvGrpSpPr/>
            <p:nvPr/>
          </p:nvGrpSpPr>
          <p:grpSpPr>
            <a:xfrm>
              <a:off x="0" y="0"/>
              <a:ext cx="1198439" cy="1252268"/>
              <a:chOff x="0" y="0"/>
              <a:chExt cx="354711" cy="370643"/>
            </a:xfrm>
          </p:grpSpPr>
          <p:sp>
            <p:nvSpPr>
              <p:cNvPr id="32" name="Freeform 3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33" name="TextBox 33"/>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04</a:t>
              </a:r>
            </a:p>
          </p:txBody>
        </p:sp>
      </p:grpSp>
      <p:sp>
        <p:nvSpPr>
          <p:cNvPr id="35" name="TextBox 35"/>
          <p:cNvSpPr txBox="1"/>
          <p:nvPr/>
        </p:nvSpPr>
        <p:spPr>
          <a:xfrm>
            <a:off x="5738454" y="2246618"/>
            <a:ext cx="7089807" cy="774700"/>
          </a:xfrm>
          <a:prstGeom prst="rect">
            <a:avLst/>
          </a:prstGeom>
        </p:spPr>
        <p:txBody>
          <a:bodyPr lIns="0" tIns="0" rIns="0" bIns="0" rtlCol="0" anchor="t">
            <a:spAutoFit/>
          </a:bodyPr>
          <a:lstStyle/>
          <a:p>
            <a:pPr algn="ctr">
              <a:lnSpc>
                <a:spcPts val="6049"/>
              </a:lnSpc>
            </a:pPr>
            <a:r>
              <a:rPr lang="en-US" sz="5499" spc="175" dirty="0">
                <a:solidFill>
                  <a:srgbClr val="000000"/>
                </a:solidFill>
                <a:latin typeface="Days"/>
              </a:rPr>
              <a:t>Sales Mode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sp>
      <p:grpSp>
        <p:nvGrpSpPr>
          <p:cNvPr id="3" name="Group 3"/>
          <p:cNvGrpSpPr/>
          <p:nvPr/>
        </p:nvGrpSpPr>
        <p:grpSpPr>
          <a:xfrm>
            <a:off x="1854249" y="-1190072"/>
            <a:ext cx="14579503" cy="11918432"/>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sp>
        <p:sp>
          <p:nvSpPr>
            <p:cNvPr id="5" name="TextBox 5"/>
            <p:cNvSpPr txBox="1"/>
            <p:nvPr/>
          </p:nvSpPr>
          <p:spPr>
            <a:xfrm>
              <a:off x="0" y="-28575"/>
              <a:ext cx="3839869" cy="3167586"/>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3948916" y="334234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10" name="Group 10"/>
          <p:cNvGrpSpPr/>
          <p:nvPr/>
        </p:nvGrpSpPr>
        <p:grpSpPr>
          <a:xfrm>
            <a:off x="7920437" y="3342343"/>
            <a:ext cx="1954753" cy="19547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14" name="Group 14"/>
          <p:cNvGrpSpPr/>
          <p:nvPr/>
        </p:nvGrpSpPr>
        <p:grpSpPr>
          <a:xfrm>
            <a:off x="11891958" y="3342343"/>
            <a:ext cx="1954753" cy="19547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4782120" y="857354"/>
            <a:ext cx="8193785" cy="1079463"/>
          </a:xfrm>
          <a:prstGeom prst="rect">
            <a:avLst/>
          </a:prstGeom>
        </p:spPr>
        <p:txBody>
          <a:bodyPr lIns="0" tIns="0" rIns="0" bIns="0" rtlCol="0" anchor="t">
            <a:spAutoFit/>
          </a:bodyPr>
          <a:lstStyle/>
          <a:p>
            <a:pPr algn="ctr">
              <a:lnSpc>
                <a:spcPts val="9240"/>
              </a:lnSpc>
            </a:pPr>
            <a:r>
              <a:rPr lang="en-US" sz="6600" dirty="0">
                <a:solidFill>
                  <a:srgbClr val="000000"/>
                </a:solidFill>
                <a:latin typeface="Open Sauce Medium"/>
              </a:rPr>
              <a:t>Dataset</a:t>
            </a:r>
          </a:p>
        </p:txBody>
      </p:sp>
      <p:sp>
        <p:nvSpPr>
          <p:cNvPr id="20" name="AutoShape 20"/>
          <p:cNvSpPr/>
          <p:nvPr/>
        </p:nvSpPr>
        <p:spPr>
          <a:xfrm flipH="1">
            <a:off x="1854248" y="2370712"/>
            <a:ext cx="14579503" cy="21934"/>
          </a:xfrm>
          <a:prstGeom prst="line">
            <a:avLst/>
          </a:prstGeom>
          <a:ln w="76200" cap="flat">
            <a:solidFill>
              <a:srgbClr val="C23A97"/>
            </a:solidFill>
            <a:prstDash val="solid"/>
            <a:headEnd type="none" w="sm" len="sm"/>
            <a:tailEnd type="none" w="sm" len="sm"/>
          </a:ln>
        </p:spPr>
      </p:sp>
      <p:grpSp>
        <p:nvGrpSpPr>
          <p:cNvPr id="31" name="Group 6">
            <a:extLst>
              <a:ext uri="{FF2B5EF4-FFF2-40B4-BE49-F238E27FC236}">
                <a16:creationId xmlns:a16="http://schemas.microsoft.com/office/drawing/2014/main" id="{6723173E-1AEE-C6CE-4ACD-0B521582399C}"/>
              </a:ext>
            </a:extLst>
          </p:cNvPr>
          <p:cNvGrpSpPr/>
          <p:nvPr/>
        </p:nvGrpSpPr>
        <p:grpSpPr>
          <a:xfrm>
            <a:off x="6185219" y="6708888"/>
            <a:ext cx="1954753" cy="1954753"/>
            <a:chOff x="0" y="0"/>
            <a:chExt cx="812800" cy="812800"/>
          </a:xfrm>
        </p:grpSpPr>
        <p:sp>
          <p:nvSpPr>
            <p:cNvPr id="32" name="Freeform 7">
              <a:extLst>
                <a:ext uri="{FF2B5EF4-FFF2-40B4-BE49-F238E27FC236}">
                  <a16:creationId xmlns:a16="http://schemas.microsoft.com/office/drawing/2014/main" id="{BEEA45D9-7033-28C9-15BD-55129B1136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33" name="TextBox 8">
              <a:extLst>
                <a:ext uri="{FF2B5EF4-FFF2-40B4-BE49-F238E27FC236}">
                  <a16:creationId xmlns:a16="http://schemas.microsoft.com/office/drawing/2014/main" id="{22715653-AF65-69C6-0634-8B481535038C}"/>
                </a:ext>
              </a:extLst>
            </p:cNvPr>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34" name="Group 6">
            <a:extLst>
              <a:ext uri="{FF2B5EF4-FFF2-40B4-BE49-F238E27FC236}">
                <a16:creationId xmlns:a16="http://schemas.microsoft.com/office/drawing/2014/main" id="{5753E6BA-6D01-22E9-66CE-90645A577532}"/>
              </a:ext>
            </a:extLst>
          </p:cNvPr>
          <p:cNvGrpSpPr/>
          <p:nvPr/>
        </p:nvGrpSpPr>
        <p:grpSpPr>
          <a:xfrm>
            <a:off x="10148030" y="6595664"/>
            <a:ext cx="1954753" cy="1954753"/>
            <a:chOff x="0" y="0"/>
            <a:chExt cx="812800" cy="812800"/>
          </a:xfrm>
        </p:grpSpPr>
        <p:sp>
          <p:nvSpPr>
            <p:cNvPr id="35" name="Freeform 7">
              <a:extLst>
                <a:ext uri="{FF2B5EF4-FFF2-40B4-BE49-F238E27FC236}">
                  <a16:creationId xmlns:a16="http://schemas.microsoft.com/office/drawing/2014/main" id="{4F872BDC-AA9B-6B9F-07F6-37E0B9A0278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36" name="TextBox 8">
              <a:extLst>
                <a:ext uri="{FF2B5EF4-FFF2-40B4-BE49-F238E27FC236}">
                  <a16:creationId xmlns:a16="http://schemas.microsoft.com/office/drawing/2014/main" id="{4E318A7A-8844-88B2-2299-2D7BB80485D2}"/>
                </a:ext>
              </a:extLst>
            </p:cNvPr>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pic>
        <p:nvPicPr>
          <p:cNvPr id="44" name="Picture 43">
            <a:extLst>
              <a:ext uri="{FF2B5EF4-FFF2-40B4-BE49-F238E27FC236}">
                <a16:creationId xmlns:a16="http://schemas.microsoft.com/office/drawing/2014/main" id="{256806FA-3B39-824F-FB92-13FACBEE5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876" y="3628674"/>
            <a:ext cx="1324832" cy="1324832"/>
          </a:xfrm>
          <a:prstGeom prst="rect">
            <a:avLst/>
          </a:prstGeom>
        </p:spPr>
      </p:pic>
      <p:pic>
        <p:nvPicPr>
          <p:cNvPr id="45" name="Picture 44">
            <a:extLst>
              <a:ext uri="{FF2B5EF4-FFF2-40B4-BE49-F238E27FC236}">
                <a16:creationId xmlns:a16="http://schemas.microsoft.com/office/drawing/2014/main" id="{98B67866-DB5F-35C2-2453-731E5B112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397" y="3612826"/>
            <a:ext cx="1324832" cy="1324832"/>
          </a:xfrm>
          <a:prstGeom prst="rect">
            <a:avLst/>
          </a:prstGeom>
        </p:spPr>
      </p:pic>
      <p:pic>
        <p:nvPicPr>
          <p:cNvPr id="47" name="Picture 46">
            <a:extLst>
              <a:ext uri="{FF2B5EF4-FFF2-40B4-BE49-F238E27FC236}">
                <a16:creationId xmlns:a16="http://schemas.microsoft.com/office/drawing/2014/main" id="{D3920EBD-7F12-87B6-597B-540EB4123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493" y="7023848"/>
            <a:ext cx="1324832" cy="1324832"/>
          </a:xfrm>
          <a:prstGeom prst="rect">
            <a:avLst/>
          </a:prstGeom>
        </p:spPr>
      </p:pic>
      <p:pic>
        <p:nvPicPr>
          <p:cNvPr id="48" name="Picture 47">
            <a:extLst>
              <a:ext uri="{FF2B5EF4-FFF2-40B4-BE49-F238E27FC236}">
                <a16:creationId xmlns:a16="http://schemas.microsoft.com/office/drawing/2014/main" id="{DDA286EA-FFE8-9E09-55BA-E4F9DF871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6918" y="3628674"/>
            <a:ext cx="1324832" cy="1324832"/>
          </a:xfrm>
          <a:prstGeom prst="rect">
            <a:avLst/>
          </a:prstGeom>
        </p:spPr>
      </p:pic>
      <p:pic>
        <p:nvPicPr>
          <p:cNvPr id="49" name="Picture 48">
            <a:extLst>
              <a:ext uri="{FF2B5EF4-FFF2-40B4-BE49-F238E27FC236}">
                <a16:creationId xmlns:a16="http://schemas.microsoft.com/office/drawing/2014/main" id="{A8670DB4-4BA0-6FAE-5FD0-B6F5D18AE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435" y="6910624"/>
            <a:ext cx="1324832" cy="1324832"/>
          </a:xfrm>
          <a:prstGeom prst="rect">
            <a:avLst/>
          </a:prstGeom>
        </p:spPr>
      </p:pic>
      <p:sp>
        <p:nvSpPr>
          <p:cNvPr id="50" name="TextBox 49">
            <a:extLst>
              <a:ext uri="{FF2B5EF4-FFF2-40B4-BE49-F238E27FC236}">
                <a16:creationId xmlns:a16="http://schemas.microsoft.com/office/drawing/2014/main" id="{9ED5591B-AE63-3A8E-1E12-F434D74181E7}"/>
              </a:ext>
            </a:extLst>
          </p:cNvPr>
          <p:cNvSpPr txBox="1"/>
          <p:nvPr/>
        </p:nvSpPr>
        <p:spPr>
          <a:xfrm>
            <a:off x="3657600" y="5445841"/>
            <a:ext cx="2678297" cy="584775"/>
          </a:xfrm>
          <a:prstGeom prst="rect">
            <a:avLst/>
          </a:prstGeom>
          <a:noFill/>
        </p:spPr>
        <p:txBody>
          <a:bodyPr wrap="none" rtlCol="0">
            <a:spAutoFit/>
          </a:bodyPr>
          <a:lstStyle/>
          <a:p>
            <a:r>
              <a:rPr lang="en-US" sz="3200" b="1" dirty="0" err="1"/>
              <a:t>Dim_customer</a:t>
            </a:r>
            <a:endParaRPr lang="en-IN" sz="3200" b="1" dirty="0"/>
          </a:p>
        </p:txBody>
      </p:sp>
      <p:sp>
        <p:nvSpPr>
          <p:cNvPr id="51" name="TextBox 50">
            <a:extLst>
              <a:ext uri="{FF2B5EF4-FFF2-40B4-BE49-F238E27FC236}">
                <a16:creationId xmlns:a16="http://schemas.microsoft.com/office/drawing/2014/main" id="{82F697A1-3142-3A75-DABC-D73984D66453}"/>
              </a:ext>
            </a:extLst>
          </p:cNvPr>
          <p:cNvSpPr txBox="1"/>
          <p:nvPr/>
        </p:nvSpPr>
        <p:spPr>
          <a:xfrm>
            <a:off x="8155788" y="5460373"/>
            <a:ext cx="1844608" cy="584775"/>
          </a:xfrm>
          <a:prstGeom prst="rect">
            <a:avLst/>
          </a:prstGeom>
          <a:noFill/>
        </p:spPr>
        <p:txBody>
          <a:bodyPr wrap="none" rtlCol="0">
            <a:spAutoFit/>
          </a:bodyPr>
          <a:lstStyle/>
          <a:p>
            <a:r>
              <a:rPr lang="en-US" sz="3200" b="1" dirty="0" err="1"/>
              <a:t>Dim_date</a:t>
            </a:r>
            <a:endParaRPr lang="en-IN" sz="3200" b="1" dirty="0"/>
          </a:p>
        </p:txBody>
      </p:sp>
      <p:sp>
        <p:nvSpPr>
          <p:cNvPr id="52" name="TextBox 51">
            <a:extLst>
              <a:ext uri="{FF2B5EF4-FFF2-40B4-BE49-F238E27FC236}">
                <a16:creationId xmlns:a16="http://schemas.microsoft.com/office/drawing/2014/main" id="{6AEAED22-27B7-57E1-5767-AE99A9826C3D}"/>
              </a:ext>
            </a:extLst>
          </p:cNvPr>
          <p:cNvSpPr txBox="1"/>
          <p:nvPr/>
        </p:nvSpPr>
        <p:spPr>
          <a:xfrm>
            <a:off x="11796031" y="5432770"/>
            <a:ext cx="2359749" cy="584775"/>
          </a:xfrm>
          <a:prstGeom prst="rect">
            <a:avLst/>
          </a:prstGeom>
          <a:noFill/>
        </p:spPr>
        <p:txBody>
          <a:bodyPr wrap="none" rtlCol="0">
            <a:spAutoFit/>
          </a:bodyPr>
          <a:lstStyle/>
          <a:p>
            <a:r>
              <a:rPr lang="en-US" sz="3200" b="1" dirty="0" err="1"/>
              <a:t>Dim_Policies</a:t>
            </a:r>
            <a:endParaRPr lang="en-IN" sz="3200" b="1" dirty="0"/>
          </a:p>
        </p:txBody>
      </p:sp>
      <p:sp>
        <p:nvSpPr>
          <p:cNvPr id="53" name="TextBox 52">
            <a:extLst>
              <a:ext uri="{FF2B5EF4-FFF2-40B4-BE49-F238E27FC236}">
                <a16:creationId xmlns:a16="http://schemas.microsoft.com/office/drawing/2014/main" id="{84D890B4-F332-F8BF-58D4-9AAEAC81BCFE}"/>
              </a:ext>
            </a:extLst>
          </p:cNvPr>
          <p:cNvSpPr txBox="1"/>
          <p:nvPr/>
        </p:nvSpPr>
        <p:spPr>
          <a:xfrm>
            <a:off x="5903669" y="8754530"/>
            <a:ext cx="2800960" cy="584775"/>
          </a:xfrm>
          <a:prstGeom prst="rect">
            <a:avLst/>
          </a:prstGeom>
          <a:noFill/>
        </p:spPr>
        <p:txBody>
          <a:bodyPr wrap="none" rtlCol="0">
            <a:spAutoFit/>
          </a:bodyPr>
          <a:lstStyle/>
          <a:p>
            <a:r>
              <a:rPr lang="en-US" sz="3200" b="1" dirty="0" err="1"/>
              <a:t>Fact_Premiums</a:t>
            </a:r>
            <a:endParaRPr lang="en-IN" sz="3200" b="1" dirty="0"/>
          </a:p>
        </p:txBody>
      </p:sp>
      <p:sp>
        <p:nvSpPr>
          <p:cNvPr id="54" name="TextBox 53">
            <a:extLst>
              <a:ext uri="{FF2B5EF4-FFF2-40B4-BE49-F238E27FC236}">
                <a16:creationId xmlns:a16="http://schemas.microsoft.com/office/drawing/2014/main" id="{8134BE3C-B7E9-010B-7BAB-641F233ED28B}"/>
              </a:ext>
            </a:extLst>
          </p:cNvPr>
          <p:cNvSpPr txBox="1"/>
          <p:nvPr/>
        </p:nvSpPr>
        <p:spPr>
          <a:xfrm>
            <a:off x="9934050" y="8754529"/>
            <a:ext cx="3132396" cy="584775"/>
          </a:xfrm>
          <a:prstGeom prst="rect">
            <a:avLst/>
          </a:prstGeom>
          <a:noFill/>
        </p:spPr>
        <p:txBody>
          <a:bodyPr wrap="none" rtlCol="0">
            <a:spAutoFit/>
          </a:bodyPr>
          <a:lstStyle/>
          <a:p>
            <a:r>
              <a:rPr lang="en-US" sz="3200" b="1" dirty="0" err="1"/>
              <a:t>Fact_Settlements</a:t>
            </a:r>
            <a:endParaRPr lang="en-IN" sz="3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6" name="TextBox 6"/>
          <p:cNvSpPr txBox="1"/>
          <p:nvPr/>
        </p:nvSpPr>
        <p:spPr>
          <a:xfrm>
            <a:off x="2360385" y="5440745"/>
            <a:ext cx="7164615" cy="1213602"/>
          </a:xfrm>
          <a:prstGeom prst="rect">
            <a:avLst/>
          </a:prstGeom>
        </p:spPr>
        <p:txBody>
          <a:bodyPr wrap="square" lIns="0" tIns="0" rIns="0" bIns="0" rtlCol="0" anchor="t">
            <a:spAutoFit/>
          </a:bodyPr>
          <a:lstStyle/>
          <a:p>
            <a:pPr>
              <a:lnSpc>
                <a:spcPct val="150000"/>
              </a:lnSpc>
            </a:pPr>
            <a:r>
              <a:rPr lang="en-US" sz="2400" b="1" dirty="0">
                <a:solidFill>
                  <a:srgbClr val="000000"/>
                </a:solidFill>
                <a:latin typeface="Open Sauce Light"/>
              </a:rPr>
              <a:t>Power BI Dashboard Link: </a:t>
            </a:r>
            <a:r>
              <a:rPr lang="en-US" sz="2800" b="1" dirty="0">
                <a:solidFill>
                  <a:srgbClr val="000000"/>
                </a:solidFill>
                <a:latin typeface="Open Sauce Light"/>
                <a:hlinkClick r:id="rId5"/>
              </a:rPr>
              <a:t>Shield Insurance Dashboard</a:t>
            </a:r>
            <a:endParaRPr lang="en-US" sz="2800" b="1" dirty="0">
              <a:solidFill>
                <a:srgbClr val="000000"/>
              </a:solidFill>
              <a:latin typeface="Open Sauce Light"/>
            </a:endParaRPr>
          </a:p>
        </p:txBody>
      </p:sp>
      <p:sp>
        <p:nvSpPr>
          <p:cNvPr id="7" name="AutoShape 7"/>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sp>
      <p:sp>
        <p:nvSpPr>
          <p:cNvPr id="8" name="TextBox 8"/>
          <p:cNvSpPr txBox="1"/>
          <p:nvPr/>
        </p:nvSpPr>
        <p:spPr>
          <a:xfrm>
            <a:off x="2390865" y="2859363"/>
            <a:ext cx="6530983" cy="1661993"/>
          </a:xfrm>
          <a:prstGeom prst="rect">
            <a:avLst/>
          </a:prstGeom>
        </p:spPr>
        <p:txBody>
          <a:bodyPr lIns="0" tIns="0" rIns="0" bIns="0" rtlCol="0" anchor="t">
            <a:spAutoFit/>
          </a:bodyPr>
          <a:lstStyle/>
          <a:p>
            <a:r>
              <a:rPr lang="en-US" sz="5400" spc="140" dirty="0">
                <a:solidFill>
                  <a:srgbClr val="000000"/>
                </a:solidFill>
                <a:latin typeface="Days"/>
              </a:rPr>
              <a:t>Lets Explore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876300"/>
            <a:ext cx="15433919" cy="838200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13" name="TextBox 13"/>
          <p:cNvSpPr txBox="1"/>
          <p:nvPr/>
        </p:nvSpPr>
        <p:spPr>
          <a:xfrm>
            <a:off x="2171700" y="1974426"/>
            <a:ext cx="13944600" cy="6966522"/>
          </a:xfrm>
          <a:prstGeom prst="rect">
            <a:avLst/>
          </a:prstGeom>
        </p:spPr>
        <p:txBody>
          <a:bodyPr wrap="square" lIns="0" tIns="0" rIns="0" bIns="0" rtlCol="0" anchor="t">
            <a:spAutoFit/>
          </a:bodyPr>
          <a:lstStyle/>
          <a:p>
            <a:pPr>
              <a:lnSpc>
                <a:spcPct val="150000"/>
              </a:lnSpc>
              <a:spcBef>
                <a:spcPct val="0"/>
              </a:spcBef>
            </a:pPr>
            <a:r>
              <a:rPr lang="en-US" sz="2000" b="1" dirty="0">
                <a:solidFill>
                  <a:srgbClr val="000000"/>
                </a:solidFill>
                <a:highlight>
                  <a:srgbClr val="FF00FF"/>
                </a:highlight>
                <a:latin typeface="Open Sauce Medium"/>
              </a:rPr>
              <a:t>City-wise Revenue Distribution: </a:t>
            </a:r>
          </a:p>
          <a:p>
            <a:pPr>
              <a:lnSpc>
                <a:spcPct val="150000"/>
              </a:lnSpc>
              <a:spcBef>
                <a:spcPct val="0"/>
              </a:spcBef>
            </a:pPr>
            <a:r>
              <a:rPr lang="en-US" dirty="0">
                <a:solidFill>
                  <a:srgbClr val="000000"/>
                </a:solidFill>
                <a:latin typeface="Open Sauce Medium"/>
              </a:rPr>
              <a:t>	Delhi NCR and Mumbai are the primary contributors to revenue, especially within the age group 31-40, indicating profitable markets in these cities.</a:t>
            </a:r>
          </a:p>
          <a:p>
            <a:pPr>
              <a:lnSpc>
                <a:spcPct val="150000"/>
              </a:lnSpc>
              <a:spcBef>
                <a:spcPct val="0"/>
              </a:spcBef>
            </a:pPr>
            <a:r>
              <a:rPr lang="en-US" sz="2000" b="1" dirty="0">
                <a:solidFill>
                  <a:srgbClr val="000000"/>
                </a:solidFill>
                <a:highlight>
                  <a:srgbClr val="FF00FF"/>
                </a:highlight>
                <a:latin typeface="Open Sauce Medium"/>
              </a:rPr>
              <a:t>Customer Distribution Across Cities:</a:t>
            </a:r>
            <a:r>
              <a:rPr lang="en-US" sz="2000" b="1" dirty="0">
                <a:solidFill>
                  <a:srgbClr val="000000"/>
                </a:solidFill>
                <a:latin typeface="Open Sauce Medium"/>
              </a:rPr>
              <a:t> </a:t>
            </a:r>
          </a:p>
          <a:p>
            <a:pPr>
              <a:lnSpc>
                <a:spcPct val="150000"/>
              </a:lnSpc>
              <a:spcBef>
                <a:spcPct val="0"/>
              </a:spcBef>
            </a:pPr>
            <a:r>
              <a:rPr lang="en-US" sz="2000" b="1" dirty="0">
                <a:solidFill>
                  <a:srgbClr val="000000"/>
                </a:solidFill>
                <a:latin typeface="Open Sauce Medium"/>
              </a:rPr>
              <a:t>	</a:t>
            </a:r>
            <a:r>
              <a:rPr lang="en-US" dirty="0">
                <a:solidFill>
                  <a:srgbClr val="000000"/>
                </a:solidFill>
                <a:latin typeface="Open Sauce Medium"/>
              </a:rPr>
              <a:t>Delhi NCR and Mumbai also lead in terms of customer count, underscoring their significance in the customer landscape.</a:t>
            </a:r>
          </a:p>
          <a:p>
            <a:pPr>
              <a:lnSpc>
                <a:spcPct val="150000"/>
              </a:lnSpc>
              <a:spcBef>
                <a:spcPct val="0"/>
              </a:spcBef>
            </a:pPr>
            <a:r>
              <a:rPr lang="en-US" sz="2000" b="1" dirty="0">
                <a:solidFill>
                  <a:srgbClr val="000000"/>
                </a:solidFill>
                <a:highlight>
                  <a:srgbClr val="FF00FF"/>
                </a:highlight>
                <a:latin typeface="Open Sauce Medium"/>
              </a:rPr>
              <a:t>Customer and Revenue Trends Over Time:</a:t>
            </a:r>
            <a:r>
              <a:rPr lang="en-US" sz="2000" b="1" dirty="0">
                <a:solidFill>
                  <a:srgbClr val="000000"/>
                </a:solidFill>
                <a:latin typeface="Open Sauce Medium"/>
              </a:rPr>
              <a:t> </a:t>
            </a:r>
          </a:p>
          <a:p>
            <a:pPr>
              <a:lnSpc>
                <a:spcPct val="150000"/>
              </a:lnSpc>
              <a:spcBef>
                <a:spcPct val="0"/>
              </a:spcBef>
            </a:pPr>
            <a:r>
              <a:rPr lang="en-US" sz="2000" b="1" dirty="0">
                <a:solidFill>
                  <a:srgbClr val="000000"/>
                </a:solidFill>
                <a:latin typeface="Open Sauce Medium"/>
              </a:rPr>
              <a:t>	</a:t>
            </a:r>
            <a:r>
              <a:rPr lang="en-US" dirty="0">
                <a:solidFill>
                  <a:srgbClr val="000000"/>
                </a:solidFill>
                <a:latin typeface="Open Sauce Medium"/>
              </a:rPr>
              <a:t>March 2023 saw a significant spike in both customers and revenue compared to other months, suggesting potential factors driving growth during that period.</a:t>
            </a:r>
          </a:p>
          <a:p>
            <a:pPr>
              <a:lnSpc>
                <a:spcPct val="150000"/>
              </a:lnSpc>
              <a:spcBef>
                <a:spcPct val="0"/>
              </a:spcBef>
            </a:pPr>
            <a:r>
              <a:rPr lang="en-US" sz="2000" b="1" dirty="0">
                <a:solidFill>
                  <a:srgbClr val="000000"/>
                </a:solidFill>
                <a:highlight>
                  <a:srgbClr val="FF00FF"/>
                </a:highlight>
                <a:latin typeface="Open Sauce Medium"/>
              </a:rPr>
              <a:t>Policy Performance:</a:t>
            </a:r>
            <a:r>
              <a:rPr lang="en-US" sz="2000" b="1" dirty="0">
                <a:solidFill>
                  <a:srgbClr val="000000"/>
                </a:solidFill>
                <a:latin typeface="Open Sauce Medium"/>
              </a:rPr>
              <a:t> </a:t>
            </a:r>
          </a:p>
          <a:p>
            <a:pPr>
              <a:lnSpc>
                <a:spcPct val="150000"/>
              </a:lnSpc>
              <a:spcBef>
                <a:spcPct val="0"/>
              </a:spcBef>
            </a:pPr>
            <a:r>
              <a:rPr lang="en-US" sz="2000" b="1" dirty="0">
                <a:solidFill>
                  <a:srgbClr val="000000"/>
                </a:solidFill>
                <a:latin typeface="Open Sauce Medium"/>
              </a:rPr>
              <a:t>	</a:t>
            </a:r>
            <a:r>
              <a:rPr lang="en-US" dirty="0">
                <a:solidFill>
                  <a:srgbClr val="000000"/>
                </a:solidFill>
                <a:latin typeface="Open Sauce Medium"/>
              </a:rPr>
              <a:t>Policies like "POL2005HEL" and "POL3309HEL" stand out in terms of revenue and customer count, respectively, highlighting their effectiveness and popularity among customers.</a:t>
            </a:r>
          </a:p>
          <a:p>
            <a:pPr>
              <a:lnSpc>
                <a:spcPct val="150000"/>
              </a:lnSpc>
              <a:spcBef>
                <a:spcPct val="0"/>
              </a:spcBef>
            </a:pPr>
            <a:r>
              <a:rPr lang="en-US" sz="2000" b="1" dirty="0">
                <a:solidFill>
                  <a:srgbClr val="000000"/>
                </a:solidFill>
                <a:highlight>
                  <a:srgbClr val="FF00FF"/>
                </a:highlight>
                <a:latin typeface="Open Sauce Medium"/>
              </a:rPr>
              <a:t>Sales Mode Analysis:</a:t>
            </a:r>
            <a:r>
              <a:rPr lang="en-US" sz="2000" b="1" dirty="0">
                <a:solidFill>
                  <a:srgbClr val="000000"/>
                </a:solidFill>
                <a:latin typeface="Open Sauce Medium"/>
              </a:rPr>
              <a:t> </a:t>
            </a:r>
          </a:p>
          <a:p>
            <a:pPr>
              <a:lnSpc>
                <a:spcPct val="150000"/>
              </a:lnSpc>
              <a:spcBef>
                <a:spcPct val="0"/>
              </a:spcBef>
            </a:pPr>
            <a:r>
              <a:rPr lang="en-US" sz="2000" b="1" dirty="0">
                <a:solidFill>
                  <a:srgbClr val="000000"/>
                </a:solidFill>
                <a:latin typeface="Open Sauce Medium"/>
              </a:rPr>
              <a:t>	</a:t>
            </a:r>
            <a:r>
              <a:rPr lang="en-US" dirty="0">
                <a:solidFill>
                  <a:srgbClr val="000000"/>
                </a:solidFill>
                <a:latin typeface="Open Sauce Medium"/>
              </a:rPr>
              <a:t>The offline-agent sales mode dominates in both customer count and revenue generation, indicating its effectiveness in attracting and converting customers. However, there's a notable increase in the online-app mode, suggesting growing traction in digital sales channels.</a:t>
            </a:r>
            <a:endParaRPr lang="en-US" sz="2000" dirty="0">
              <a:solidFill>
                <a:srgbClr val="000000"/>
              </a:solidFill>
              <a:latin typeface="Open Sauce Medium"/>
            </a:endParaRPr>
          </a:p>
        </p:txBody>
      </p:sp>
      <p:sp>
        <p:nvSpPr>
          <p:cNvPr id="35" name="TextBox 35"/>
          <p:cNvSpPr txBox="1"/>
          <p:nvPr/>
        </p:nvSpPr>
        <p:spPr>
          <a:xfrm>
            <a:off x="5610493" y="1068049"/>
            <a:ext cx="7089807" cy="774700"/>
          </a:xfrm>
          <a:prstGeom prst="rect">
            <a:avLst/>
          </a:prstGeom>
        </p:spPr>
        <p:txBody>
          <a:bodyPr lIns="0" tIns="0" rIns="0" bIns="0" rtlCol="0" anchor="t">
            <a:spAutoFit/>
          </a:bodyPr>
          <a:lstStyle/>
          <a:p>
            <a:pPr algn="ctr">
              <a:lnSpc>
                <a:spcPts val="6049"/>
              </a:lnSpc>
            </a:pPr>
            <a:r>
              <a:rPr lang="en-US" sz="5499" spc="175" dirty="0">
                <a:solidFill>
                  <a:srgbClr val="000000"/>
                </a:solidFill>
                <a:latin typeface="Days"/>
              </a:rPr>
              <a:t>Insights</a:t>
            </a:r>
          </a:p>
        </p:txBody>
      </p:sp>
    </p:spTree>
    <p:extLst>
      <p:ext uri="{BB962C8B-B14F-4D97-AF65-F5344CB8AC3E}">
        <p14:creationId xmlns:p14="http://schemas.microsoft.com/office/powerpoint/2010/main" val="107925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876300"/>
            <a:ext cx="15433919" cy="838200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13" name="TextBox 13"/>
          <p:cNvSpPr txBox="1"/>
          <p:nvPr/>
        </p:nvSpPr>
        <p:spPr>
          <a:xfrm>
            <a:off x="2171700" y="1974426"/>
            <a:ext cx="13944600" cy="7012689"/>
          </a:xfrm>
          <a:prstGeom prst="rect">
            <a:avLst/>
          </a:prstGeom>
        </p:spPr>
        <p:txBody>
          <a:bodyPr wrap="square" lIns="0" tIns="0" rIns="0" bIns="0" rtlCol="0" anchor="t">
            <a:spAutoFit/>
          </a:bodyPr>
          <a:lstStyle/>
          <a:p>
            <a:pPr>
              <a:lnSpc>
                <a:spcPct val="150000"/>
              </a:lnSpc>
              <a:spcBef>
                <a:spcPct val="0"/>
              </a:spcBef>
            </a:pPr>
            <a:r>
              <a:rPr lang="en-US" sz="2000" dirty="0">
                <a:solidFill>
                  <a:srgbClr val="000000"/>
                </a:solidFill>
                <a:highlight>
                  <a:srgbClr val="FF00FF"/>
                </a:highlight>
                <a:latin typeface="Open Sauce Medium"/>
              </a:rPr>
              <a:t>Focus on Delhi NCR and Mumbai Markets:</a:t>
            </a:r>
            <a:r>
              <a:rPr lang="en-US" sz="2000" dirty="0">
                <a:solidFill>
                  <a:srgbClr val="000000"/>
                </a:solidFill>
                <a:latin typeface="Open Sauce Medium"/>
              </a:rPr>
              <a:t> </a:t>
            </a:r>
          </a:p>
          <a:p>
            <a:pPr>
              <a:lnSpc>
                <a:spcPct val="150000"/>
              </a:lnSpc>
              <a:spcBef>
                <a:spcPct val="0"/>
              </a:spcBef>
            </a:pPr>
            <a:r>
              <a:rPr lang="en-US" sz="2000" dirty="0">
                <a:solidFill>
                  <a:srgbClr val="000000"/>
                </a:solidFill>
                <a:latin typeface="Open Sauce Medium"/>
              </a:rPr>
              <a:t>	</a:t>
            </a:r>
            <a:r>
              <a:rPr lang="en-US" dirty="0">
                <a:solidFill>
                  <a:srgbClr val="000000"/>
                </a:solidFill>
                <a:latin typeface="Open Sauce Medium"/>
              </a:rPr>
              <a:t>Given their significant contribution to revenue and customer count, consider investing more resources and marketing efforts in these cities to capitalize on their potential.</a:t>
            </a:r>
          </a:p>
          <a:p>
            <a:pPr>
              <a:lnSpc>
                <a:spcPct val="150000"/>
              </a:lnSpc>
              <a:spcBef>
                <a:spcPct val="0"/>
              </a:spcBef>
            </a:pPr>
            <a:r>
              <a:rPr lang="en-US" sz="2000" dirty="0">
                <a:solidFill>
                  <a:srgbClr val="000000"/>
                </a:solidFill>
                <a:highlight>
                  <a:srgbClr val="FF00FF"/>
                </a:highlight>
                <a:latin typeface="Open Sauce Medium"/>
              </a:rPr>
              <a:t>Analyze March 2023 Surge:</a:t>
            </a:r>
            <a:r>
              <a:rPr lang="en-US" sz="2000" dirty="0">
                <a:solidFill>
                  <a:srgbClr val="000000"/>
                </a:solidFill>
                <a:latin typeface="Open Sauce Medium"/>
              </a:rPr>
              <a:t> </a:t>
            </a:r>
          </a:p>
          <a:p>
            <a:pPr>
              <a:lnSpc>
                <a:spcPct val="150000"/>
              </a:lnSpc>
              <a:spcBef>
                <a:spcPct val="0"/>
              </a:spcBef>
            </a:pPr>
            <a:r>
              <a:rPr lang="en-US" sz="2000" dirty="0">
                <a:solidFill>
                  <a:srgbClr val="000000"/>
                </a:solidFill>
                <a:latin typeface="Open Sauce Medium"/>
              </a:rPr>
              <a:t>	</a:t>
            </a:r>
            <a:r>
              <a:rPr lang="en-US" dirty="0">
                <a:solidFill>
                  <a:srgbClr val="000000"/>
                </a:solidFill>
                <a:latin typeface="Open Sauce Medium"/>
              </a:rPr>
              <a:t>Investigate the factors driving the substantial growth observed in March 2023 to identify potential strategies or initiatives that can be replicated in future months.</a:t>
            </a:r>
          </a:p>
          <a:p>
            <a:pPr>
              <a:lnSpc>
                <a:spcPct val="150000"/>
              </a:lnSpc>
              <a:spcBef>
                <a:spcPct val="0"/>
              </a:spcBef>
            </a:pPr>
            <a:r>
              <a:rPr lang="en-US" sz="2000" dirty="0">
                <a:solidFill>
                  <a:srgbClr val="000000"/>
                </a:solidFill>
                <a:highlight>
                  <a:srgbClr val="FF00FF"/>
                </a:highlight>
                <a:latin typeface="Open Sauce Medium"/>
              </a:rPr>
              <a:t>Optimize Policy Offerings:</a:t>
            </a:r>
            <a:r>
              <a:rPr lang="en-US" sz="2000" dirty="0">
                <a:solidFill>
                  <a:srgbClr val="000000"/>
                </a:solidFill>
                <a:latin typeface="Open Sauce Medium"/>
              </a:rPr>
              <a:t> </a:t>
            </a:r>
          </a:p>
          <a:p>
            <a:pPr>
              <a:lnSpc>
                <a:spcPct val="150000"/>
              </a:lnSpc>
              <a:spcBef>
                <a:spcPct val="0"/>
              </a:spcBef>
            </a:pPr>
            <a:r>
              <a:rPr lang="en-US" sz="2000" dirty="0">
                <a:solidFill>
                  <a:srgbClr val="000000"/>
                </a:solidFill>
                <a:latin typeface="Open Sauce Medium"/>
              </a:rPr>
              <a:t>	</a:t>
            </a:r>
            <a:r>
              <a:rPr lang="en-US" dirty="0">
                <a:solidFill>
                  <a:srgbClr val="000000"/>
                </a:solidFill>
                <a:latin typeface="Open Sauce Medium"/>
              </a:rPr>
              <a:t>Further analyze the performance of top-performing policies to understand their success factors and consider replicating those strategies in other policy offerings to enhance overall performance.</a:t>
            </a:r>
          </a:p>
          <a:p>
            <a:pPr>
              <a:lnSpc>
                <a:spcPct val="150000"/>
              </a:lnSpc>
              <a:spcBef>
                <a:spcPct val="0"/>
              </a:spcBef>
            </a:pPr>
            <a:r>
              <a:rPr lang="en-US" sz="2000" dirty="0">
                <a:solidFill>
                  <a:srgbClr val="000000"/>
                </a:solidFill>
                <a:highlight>
                  <a:srgbClr val="FF00FF"/>
                </a:highlight>
                <a:latin typeface="Open Sauce Medium"/>
              </a:rPr>
              <a:t>Strategic Sales Mode Allocation:</a:t>
            </a:r>
            <a:r>
              <a:rPr lang="en-US" sz="2000" dirty="0">
                <a:solidFill>
                  <a:srgbClr val="000000"/>
                </a:solidFill>
                <a:latin typeface="Open Sauce Medium"/>
              </a:rPr>
              <a:t> </a:t>
            </a:r>
          </a:p>
          <a:p>
            <a:pPr>
              <a:lnSpc>
                <a:spcPct val="150000"/>
              </a:lnSpc>
              <a:spcBef>
                <a:spcPct val="0"/>
              </a:spcBef>
            </a:pPr>
            <a:r>
              <a:rPr lang="en-US" sz="2000" dirty="0">
                <a:solidFill>
                  <a:srgbClr val="000000"/>
                </a:solidFill>
                <a:latin typeface="Open Sauce Medium"/>
              </a:rPr>
              <a:t>	</a:t>
            </a:r>
            <a:r>
              <a:rPr lang="en-US" dirty="0">
                <a:solidFill>
                  <a:srgbClr val="000000"/>
                </a:solidFill>
                <a:latin typeface="Open Sauce Medium"/>
              </a:rPr>
              <a:t>While the offline-agent mode is performing well, explore ways to strengthen the performance of online channels, particularly the online-app mode, to diversify sales channels and capture a broader customer base.</a:t>
            </a:r>
          </a:p>
          <a:p>
            <a:pPr>
              <a:lnSpc>
                <a:spcPct val="150000"/>
              </a:lnSpc>
              <a:spcBef>
                <a:spcPct val="0"/>
              </a:spcBef>
            </a:pPr>
            <a:r>
              <a:rPr lang="en-US" sz="2000" dirty="0">
                <a:solidFill>
                  <a:srgbClr val="000000"/>
                </a:solidFill>
                <a:highlight>
                  <a:srgbClr val="FF00FF"/>
                </a:highlight>
                <a:latin typeface="Open Sauce Medium"/>
              </a:rPr>
              <a:t>Age Group Targeting:</a:t>
            </a:r>
            <a:r>
              <a:rPr lang="en-US" sz="2000" dirty="0">
                <a:solidFill>
                  <a:srgbClr val="000000"/>
                </a:solidFill>
                <a:latin typeface="Open Sauce Medium"/>
              </a:rPr>
              <a:t> </a:t>
            </a:r>
          </a:p>
          <a:p>
            <a:pPr>
              <a:lnSpc>
                <a:spcPct val="150000"/>
              </a:lnSpc>
              <a:spcBef>
                <a:spcPct val="0"/>
              </a:spcBef>
            </a:pPr>
            <a:r>
              <a:rPr lang="en-US" sz="2000" dirty="0">
                <a:solidFill>
                  <a:srgbClr val="000000"/>
                </a:solidFill>
                <a:latin typeface="Open Sauce Medium"/>
              </a:rPr>
              <a:t>	</a:t>
            </a:r>
            <a:r>
              <a:rPr lang="en-US" dirty="0">
                <a:solidFill>
                  <a:srgbClr val="000000"/>
                </a:solidFill>
                <a:latin typeface="Open Sauce Medium"/>
              </a:rPr>
              <a:t>Given the dominance of the 31-40 age group, tailor marketing strategies and product offerings to better cater to the preferences and needs of this demographic, potentially offering customized policies or incentives to attract and retain customers in this age bracket.</a:t>
            </a:r>
            <a:endParaRPr lang="en-US" sz="2000" dirty="0">
              <a:solidFill>
                <a:srgbClr val="000000"/>
              </a:solidFill>
              <a:latin typeface="Open Sauce Medium"/>
            </a:endParaRPr>
          </a:p>
        </p:txBody>
      </p:sp>
      <p:sp>
        <p:nvSpPr>
          <p:cNvPr id="35" name="TextBox 35"/>
          <p:cNvSpPr txBox="1"/>
          <p:nvPr/>
        </p:nvSpPr>
        <p:spPr>
          <a:xfrm>
            <a:off x="5610493" y="1068049"/>
            <a:ext cx="7695109" cy="769441"/>
          </a:xfrm>
          <a:prstGeom prst="rect">
            <a:avLst/>
          </a:prstGeom>
        </p:spPr>
        <p:txBody>
          <a:bodyPr wrap="square" lIns="0" tIns="0" rIns="0" bIns="0" rtlCol="0" anchor="t">
            <a:spAutoFit/>
          </a:bodyPr>
          <a:lstStyle/>
          <a:p>
            <a:pPr algn="ctr">
              <a:lnSpc>
                <a:spcPts val="6049"/>
              </a:lnSpc>
            </a:pPr>
            <a:r>
              <a:rPr lang="en-US" sz="5499" spc="175" dirty="0">
                <a:solidFill>
                  <a:srgbClr val="000000"/>
                </a:solidFill>
                <a:latin typeface="Days"/>
              </a:rPr>
              <a:t>Recommendations</a:t>
            </a:r>
          </a:p>
        </p:txBody>
      </p:sp>
    </p:spTree>
    <p:extLst>
      <p:ext uri="{BB962C8B-B14F-4D97-AF65-F5344CB8AC3E}">
        <p14:creationId xmlns:p14="http://schemas.microsoft.com/office/powerpoint/2010/main" val="3806584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546</Words>
  <Application>Microsoft Office PowerPoint</Application>
  <PresentationFormat>Custom</PresentationFormat>
  <Paragraphs>85</Paragraphs>
  <Slides>10</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Days</vt:lpstr>
      <vt:lpstr>Arial</vt:lpstr>
      <vt:lpstr>Open Sauce Medium</vt:lpstr>
      <vt:lpstr>Open Sauce Light</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WAVECON TELECOM ANALYSIS</dc:title>
  <cp:lastModifiedBy>Dhivya T</cp:lastModifiedBy>
  <cp:revision>11</cp:revision>
  <dcterms:created xsi:type="dcterms:W3CDTF">2006-08-16T00:00:00Z</dcterms:created>
  <dcterms:modified xsi:type="dcterms:W3CDTF">2024-03-27T12:01:10Z</dcterms:modified>
  <dc:identifier>DAF_uAYiuN4</dc:identifier>
</cp:coreProperties>
</file>